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oboto-bold.fntdata"/><Relationship Id="rId12" Type="http://schemas.openxmlformats.org/officeDocument/2006/relationships/slide" Target="slides/slide8.xml"/><Relationship Id="rId34" Type="http://schemas.openxmlformats.org/officeDocument/2006/relationships/font" Target="fonts/Roboto-regular.fntdata"/><Relationship Id="rId15" Type="http://schemas.openxmlformats.org/officeDocument/2006/relationships/slide" Target="slides/slide11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10.xml"/><Relationship Id="rId36" Type="http://schemas.openxmlformats.org/officeDocument/2006/relationships/font" Target="fonts/Robot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Nobody will use an app that doesn’t look good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Even if you plan on doing backend, you will need to design some aspects of your code around the UI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This will go over some UI components and common design patterns that Android developers follow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 code as it is different for each type of toolbar + appbar combination. Should be able to find online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Material is the metaphor = Layers and Light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Bold, graphic, intentional = Style, Color, Space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Motion provides meaning = Animation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9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20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aterial.google.com/" TargetMode="External"/><Relationship Id="rId4" Type="http://schemas.openxmlformats.org/officeDocument/2006/relationships/hyperlink" Target="https://design.google.com/icons/" TargetMode="External"/><Relationship Id="rId5" Type="http://schemas.openxmlformats.org/officeDocument/2006/relationships/hyperlink" Target="https://material.google.com/style/color.html#color-color-palette" TargetMode="External"/><Relationship Id="rId6" Type="http://schemas.openxmlformats.org/officeDocument/2006/relationships/hyperlink" Target="https://developer.android.com/design/material/index.html" TargetMode="External"/><Relationship Id="rId7" Type="http://schemas.openxmlformats.org/officeDocument/2006/relationships/hyperlink" Target="http://www.materialpalette.com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git-mad/MaterialDesignTutoria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png"/><Relationship Id="rId4" Type="http://schemas.openxmlformats.org/officeDocument/2006/relationships/image" Target="../media/image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4.png"/><Relationship Id="rId4" Type="http://schemas.openxmlformats.org/officeDocument/2006/relationships/image" Target="../media/image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Material Design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Presentation for GIT MAD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A “super-powered” </a:t>
            </a:r>
            <a:r>
              <a:rPr b="1" lang="en" sz="1400"/>
              <a:t>FrameLayout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Intended for: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A top-level application decor layer</a:t>
            </a:r>
          </a:p>
          <a:p>
            <a:pPr indent="-317500" lvl="1" marL="914400">
              <a:spcBef>
                <a:spcPts val="0"/>
              </a:spcBef>
              <a:buSzPct val="100000"/>
            </a:pPr>
            <a:r>
              <a:rPr lang="en" sz="1400"/>
              <a:t>A container for interaction with child views</a:t>
            </a:r>
          </a:p>
        </p:txBody>
      </p:sp>
      <p:sp>
        <p:nvSpPr>
          <p:cNvPr id="135" name="Shape 135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Coordinator Layout</a:t>
            </a:r>
          </a:p>
        </p:txBody>
      </p:sp>
      <p:pic>
        <p:nvPicPr>
          <p:cNvPr descr="2015-10-27-03_51_37.gif"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790" y="178900"/>
            <a:ext cx="2688310" cy="47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Code for the default ToolBar using a Coordinator Layout</a:t>
            </a:r>
          </a:p>
        </p:txBody>
      </p:sp>
      <p:grpSp>
        <p:nvGrpSpPr>
          <p:cNvPr id="142" name="Shape 142"/>
          <p:cNvGrpSpPr/>
          <p:nvPr/>
        </p:nvGrpSpPr>
        <p:grpSpPr>
          <a:xfrm>
            <a:off x="0" y="0"/>
            <a:ext cx="4248300" cy="4179600"/>
            <a:chOff x="0" y="0"/>
            <a:chExt cx="4248300" cy="4179600"/>
          </a:xfrm>
        </p:grpSpPr>
        <p:sp>
          <p:nvSpPr>
            <p:cNvPr id="143" name="Shape 143"/>
            <p:cNvSpPr txBox="1"/>
            <p:nvPr/>
          </p:nvSpPr>
          <p:spPr>
            <a:xfrm>
              <a:off x="0" y="301800"/>
              <a:ext cx="4248300" cy="38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&lt;</a:t>
              </a: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android.support.design.widget.CoordinatorLayout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xmlns: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"http://schemas.android.com/apk/res/android"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xmlns: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app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"http://schemas.android.com/apk/res-auto"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xmlns: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tools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"http://schemas.android.com/tools"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:layout_width=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"match_parent"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:layout_height=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"match_parent"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:fitsSystemWindows=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"true"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tools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:context=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"com.example.tnareddy.material.MainActivity"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&gt;</a:t>
              </a:r>
            </a:p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&lt;</a:t>
              </a: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android.support.design.widget.AppBarLayout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:layout_height=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"wrap_content"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:layout_width=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"match_parent"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:theme=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"@style/AppTheme.AppBarOverlay"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&gt;</a:t>
              </a:r>
            </a:p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&lt;</a:t>
              </a: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android.support.v7.widget.Toolbar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 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:id=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"@+id/toolbar"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 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:layout_width=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"match_parent"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 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:layout_height=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"?attr/actionBarSize"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 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:background=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"?attr/colorPrimary"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 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app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:popupTheme=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"@style/AppTheme.PopupOverlay"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/&gt;</a:t>
              </a:r>
            </a:p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&lt;/</a:t>
              </a: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android.support.design.widget.AppBarLayout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&gt;</a:t>
              </a:r>
            </a:p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&lt;/</a:t>
              </a: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android.support.design.widget.CoordinatorLayout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&gt;</a:t>
              </a:r>
            </a:p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" name="Shape 144"/>
            <p:cNvSpPr txBox="1"/>
            <p:nvPr/>
          </p:nvSpPr>
          <p:spPr>
            <a:xfrm>
              <a:off x="0" y="0"/>
              <a:ext cx="42483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200">
                  <a:latin typeface="Trebuchet MS"/>
                  <a:ea typeface="Trebuchet MS"/>
                  <a:cs typeface="Trebuchet MS"/>
                  <a:sym typeface="Trebuchet MS"/>
                </a:rPr>
                <a:t>res/layout/app_bar_main.xml</a:t>
              </a:r>
            </a:p>
          </p:txBody>
        </p:sp>
      </p:grpSp>
      <p:grpSp>
        <p:nvGrpSpPr>
          <p:cNvPr id="145" name="Shape 145"/>
          <p:cNvGrpSpPr/>
          <p:nvPr/>
        </p:nvGrpSpPr>
        <p:grpSpPr>
          <a:xfrm>
            <a:off x="4248150" y="0"/>
            <a:ext cx="4895700" cy="1030208"/>
            <a:chOff x="-292425" y="-160725"/>
            <a:chExt cx="4895700" cy="1030208"/>
          </a:xfrm>
        </p:grpSpPr>
        <p:sp>
          <p:nvSpPr>
            <p:cNvPr id="146" name="Shape 146"/>
            <p:cNvSpPr txBox="1"/>
            <p:nvPr/>
          </p:nvSpPr>
          <p:spPr>
            <a:xfrm>
              <a:off x="-292425" y="141083"/>
              <a:ext cx="4895700" cy="72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&lt;</a:t>
              </a: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include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layout=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"@layout/app_bar_main"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:layout_width=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"match_parent"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:layout_height=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"match_parent"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/&gt;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" name="Shape 147"/>
            <p:cNvSpPr txBox="1"/>
            <p:nvPr/>
          </p:nvSpPr>
          <p:spPr>
            <a:xfrm>
              <a:off x="-292425" y="-160725"/>
              <a:ext cx="48957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200">
                  <a:latin typeface="Trebuchet MS"/>
                  <a:ea typeface="Trebuchet MS"/>
                  <a:cs typeface="Trebuchet MS"/>
                  <a:sym typeface="Trebuchet MS"/>
                </a:rPr>
                <a:t>res/layout/activity_main.xml</a:t>
              </a:r>
            </a:p>
          </p:txBody>
        </p:sp>
      </p:grpSp>
      <p:grpSp>
        <p:nvGrpSpPr>
          <p:cNvPr id="148" name="Shape 148"/>
          <p:cNvGrpSpPr/>
          <p:nvPr/>
        </p:nvGrpSpPr>
        <p:grpSpPr>
          <a:xfrm>
            <a:off x="4248150" y="1406975"/>
            <a:ext cx="4895700" cy="2199286"/>
            <a:chOff x="-292425" y="-160725"/>
            <a:chExt cx="4895700" cy="2199286"/>
          </a:xfrm>
        </p:grpSpPr>
        <p:sp>
          <p:nvSpPr>
            <p:cNvPr id="149" name="Shape 149"/>
            <p:cNvSpPr txBox="1"/>
            <p:nvPr/>
          </p:nvSpPr>
          <p:spPr>
            <a:xfrm>
              <a:off x="-292425" y="141061"/>
              <a:ext cx="4895700" cy="189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8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@Override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protected void 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onCreate(Bundle savedInstanceState) {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</a:t>
              </a: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super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.onCreate(savedInstanceState);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setContentView(R.layout.</a:t>
              </a:r>
              <a:r>
                <a:rPr b="1" i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activity_main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);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Toolbar toolbar = (Toolbar) findViewById(R.id.</a:t>
              </a:r>
              <a:r>
                <a:rPr b="1" i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toolbar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);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setSupportActionBar(toolbar);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…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}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" name="Shape 150"/>
            <p:cNvSpPr txBox="1"/>
            <p:nvPr/>
          </p:nvSpPr>
          <p:spPr>
            <a:xfrm>
              <a:off x="-292425" y="-160725"/>
              <a:ext cx="48957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200">
                  <a:latin typeface="Trebuchet MS"/>
                  <a:ea typeface="Trebuchet MS"/>
                  <a:cs typeface="Trebuchet MS"/>
                  <a:sym typeface="Trebuchet MS"/>
                </a:rPr>
                <a:t>MainActivity.java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Used for prominent and common actions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Floats above the other components and stays in a fixed position upon scrolling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Can be expanded by clicking on it</a:t>
            </a:r>
          </a:p>
          <a:p>
            <a:pPr indent="-317500" lvl="0" marL="457200">
              <a:spcBef>
                <a:spcPts val="0"/>
              </a:spcBef>
              <a:buSzPct val="100000"/>
            </a:pPr>
            <a:r>
              <a:rPr lang="en" sz="1400"/>
              <a:t>Should be animated</a:t>
            </a:r>
          </a:p>
        </p:txBody>
      </p:sp>
      <p:sp>
        <p:nvSpPr>
          <p:cNvPr id="156" name="Shape 156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Floating Action Button (FAB)</a:t>
            </a:r>
          </a:p>
        </p:txBody>
      </p:sp>
      <p:pic>
        <p:nvPicPr>
          <p:cNvPr descr="ezgif-3865611975.gif"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9113" y="178899"/>
            <a:ext cx="2691936" cy="478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Much like the FAB, but can be used in places other than the lower-right corner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Useful for smooth transitions between different Material sheets</a:t>
            </a:r>
          </a:p>
        </p:txBody>
      </p:sp>
      <p:sp>
        <p:nvSpPr>
          <p:cNvPr id="163" name="Shape 163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 Floating Action Button</a:t>
            </a:r>
          </a:p>
        </p:txBody>
      </p:sp>
      <p:pic>
        <p:nvPicPr>
          <p:cNvPr descr="ezgif-1345552298.gif"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500" y="203575"/>
            <a:ext cx="2664199" cy="4736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Code for the Floating Action Button</a:t>
            </a:r>
          </a:p>
        </p:txBody>
      </p:sp>
      <p:grpSp>
        <p:nvGrpSpPr>
          <p:cNvPr id="170" name="Shape 170"/>
          <p:cNvGrpSpPr/>
          <p:nvPr/>
        </p:nvGrpSpPr>
        <p:grpSpPr>
          <a:xfrm>
            <a:off x="0" y="0"/>
            <a:ext cx="4248300" cy="4179600"/>
            <a:chOff x="0" y="0"/>
            <a:chExt cx="4248300" cy="4179600"/>
          </a:xfrm>
        </p:grpSpPr>
        <p:sp>
          <p:nvSpPr>
            <p:cNvPr id="171" name="Shape 171"/>
            <p:cNvSpPr txBox="1"/>
            <p:nvPr/>
          </p:nvSpPr>
          <p:spPr>
            <a:xfrm>
              <a:off x="0" y="301800"/>
              <a:ext cx="4248300" cy="38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&lt;</a:t>
              </a: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android.support.design.widget.CoordinatorLayout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xmlns: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"http://schemas.android.com/apk/res/android"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xmlns: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app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"http://schemas.android.com/apk/res-auto"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xmlns: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tools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"http://schemas.android.com/tools"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:layout_width=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"match_parent"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:layout_height=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"match_parent"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:fitsSystemWindows=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"true"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tools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:context=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"com.example.tnareddy.material.MainActivity"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&gt;</a:t>
              </a:r>
            </a:p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...</a:t>
              </a:r>
            </a:p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&lt;</a:t>
              </a: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android.support.design.widget.FloatingActionButton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:id=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"@+id/fab"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:layout_width=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"wrap_content"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:layout_height=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"wrap_content"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:layout_gravity=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"bottom|end"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:layout_margin=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"@dimen/fab_margin"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:src=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"@android:drawable/ic_dialog_email"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/&gt;</a:t>
              </a:r>
            </a:p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&lt;/</a:t>
              </a: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android.support.design.widget.CoordinatorLayout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&gt;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2" name="Shape 172"/>
            <p:cNvSpPr txBox="1"/>
            <p:nvPr/>
          </p:nvSpPr>
          <p:spPr>
            <a:xfrm>
              <a:off x="0" y="0"/>
              <a:ext cx="42483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200">
                  <a:latin typeface="Trebuchet MS"/>
                  <a:ea typeface="Trebuchet MS"/>
                  <a:cs typeface="Trebuchet MS"/>
                  <a:sym typeface="Trebuchet MS"/>
                </a:rPr>
                <a:t>res/layout/app_bar_main.xml</a:t>
              </a:r>
            </a:p>
          </p:txBody>
        </p:sp>
      </p:grpSp>
      <p:grpSp>
        <p:nvGrpSpPr>
          <p:cNvPr id="173" name="Shape 173"/>
          <p:cNvGrpSpPr/>
          <p:nvPr/>
        </p:nvGrpSpPr>
        <p:grpSpPr>
          <a:xfrm>
            <a:off x="4248150" y="0"/>
            <a:ext cx="4895700" cy="3248975"/>
            <a:chOff x="-292425" y="-1567700"/>
            <a:chExt cx="4895700" cy="3248975"/>
          </a:xfrm>
        </p:grpSpPr>
        <p:sp>
          <p:nvSpPr>
            <p:cNvPr id="174" name="Shape 174"/>
            <p:cNvSpPr txBox="1"/>
            <p:nvPr/>
          </p:nvSpPr>
          <p:spPr>
            <a:xfrm>
              <a:off x="-292425" y="-1265924"/>
              <a:ext cx="4895700" cy="29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8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@Override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protected void 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onCreate(Bundle savedInstanceState) {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</a:t>
              </a: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…</a:t>
              </a:r>
            </a:p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rgbClr val="000080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</a:t>
              </a:r>
              <a:r>
                <a:rPr lang="en" sz="1000">
                  <a:highlight>
                    <a:srgbClr val="E4E4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FloatingActionButton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fab = (</a:t>
              </a:r>
              <a:r>
                <a:rPr lang="en" sz="1000">
                  <a:highlight>
                    <a:srgbClr val="E4E4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FloatingActionButton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) findViewById(R.id.</a:t>
              </a:r>
              <a:r>
                <a:rPr b="1" i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fab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);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fab.setOnClickListener(</a:t>
              </a: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new 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View.OnClickListener() {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 </a:t>
              </a:r>
              <a:r>
                <a:rPr lang="en" sz="1000">
                  <a:solidFill>
                    <a:srgbClr val="8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@Override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8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 </a:t>
              </a: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public void 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onClick(View view) {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     // Implement an action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 }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});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rgbClr val="000080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}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5" name="Shape 175"/>
            <p:cNvSpPr txBox="1"/>
            <p:nvPr/>
          </p:nvSpPr>
          <p:spPr>
            <a:xfrm>
              <a:off x="-292425" y="-1567700"/>
              <a:ext cx="48957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200">
                  <a:latin typeface="Trebuchet MS"/>
                  <a:ea typeface="Trebuchet MS"/>
                  <a:cs typeface="Trebuchet MS"/>
                  <a:sym typeface="Trebuchet MS"/>
                </a:rPr>
                <a:t>MainActivity.java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Slide up from the bottom to reveal more content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b="1" lang="en" sz="1400"/>
              <a:t>Modal Bottom Sheets</a:t>
            </a:r>
            <a:r>
              <a:rPr lang="en" sz="1400"/>
              <a:t> allow for deep-linked sharing between apps and contacts.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b="1" lang="en" sz="1400"/>
              <a:t>Persistent Bottom Sheets</a:t>
            </a:r>
            <a:r>
              <a:rPr lang="en" sz="1400"/>
              <a:t> display supporting content for the app.</a:t>
            </a:r>
          </a:p>
        </p:txBody>
      </p:sp>
      <p:sp>
        <p:nvSpPr>
          <p:cNvPr id="181" name="Shape 181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Bottom Sheets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686" y="178900"/>
            <a:ext cx="2691939" cy="478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2750" y="178900"/>
            <a:ext cx="2673225" cy="478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Code for Bottom Sheets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1834050" y="1071750"/>
            <a:ext cx="5475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858C93"/>
                </a:solidFill>
                <a:latin typeface="Trebuchet MS"/>
                <a:ea typeface="Trebuchet MS"/>
                <a:cs typeface="Trebuchet MS"/>
                <a:sym typeface="Trebuchet MS"/>
              </a:rPr>
              <a:t>// The View with the BottomSheetBehavior</a:t>
            </a:r>
            <a:r>
              <a:rPr lang="en" sz="1000">
                <a:solidFill>
                  <a:srgbClr val="303336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2B91A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2B91AF"/>
                </a:solidFill>
                <a:latin typeface="Trebuchet MS"/>
                <a:ea typeface="Trebuchet MS"/>
                <a:cs typeface="Trebuchet MS"/>
                <a:sym typeface="Trebuchet MS"/>
              </a:rPr>
              <a:t>View</a:t>
            </a:r>
            <a:r>
              <a:rPr lang="en" sz="1000">
                <a:solidFill>
                  <a:srgbClr val="303336"/>
                </a:solidFill>
                <a:latin typeface="Trebuchet MS"/>
                <a:ea typeface="Trebuchet MS"/>
                <a:cs typeface="Trebuchet MS"/>
                <a:sym typeface="Trebuchet MS"/>
              </a:rPr>
              <a:t> bottomSheet = coordinatorLayout.findViewById(R.id.bottom_sheet);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2B91AF"/>
                </a:solidFill>
                <a:latin typeface="Trebuchet MS"/>
                <a:ea typeface="Trebuchet MS"/>
                <a:cs typeface="Trebuchet MS"/>
                <a:sym typeface="Trebuchet MS"/>
              </a:rPr>
              <a:t>BottomSheetBehavior</a:t>
            </a:r>
            <a:r>
              <a:rPr lang="en" sz="1000">
                <a:solidFill>
                  <a:srgbClr val="303336"/>
                </a:solidFill>
                <a:latin typeface="Trebuchet MS"/>
                <a:ea typeface="Trebuchet MS"/>
                <a:cs typeface="Trebuchet MS"/>
                <a:sym typeface="Trebuchet MS"/>
              </a:rPr>
              <a:t> behavior = </a:t>
            </a:r>
            <a:r>
              <a:rPr lang="en" sz="1000">
                <a:solidFill>
                  <a:srgbClr val="2B91AF"/>
                </a:solidFill>
                <a:latin typeface="Trebuchet MS"/>
                <a:ea typeface="Trebuchet MS"/>
                <a:cs typeface="Trebuchet MS"/>
                <a:sym typeface="Trebuchet MS"/>
              </a:rPr>
              <a:t>BottomSheetBehavior</a:t>
            </a:r>
            <a:r>
              <a:rPr lang="en" sz="1000">
                <a:solidFill>
                  <a:srgbClr val="303336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lang="en" sz="1000">
                <a:solidFill>
                  <a:srgbClr val="101094"/>
                </a:solidFill>
                <a:latin typeface="Trebuchet MS"/>
                <a:ea typeface="Trebuchet MS"/>
                <a:cs typeface="Trebuchet MS"/>
                <a:sym typeface="Trebuchet MS"/>
              </a:rPr>
              <a:t>from</a:t>
            </a:r>
            <a:r>
              <a:rPr lang="en" sz="1000">
                <a:solidFill>
                  <a:srgbClr val="303336"/>
                </a:solidFill>
                <a:latin typeface="Trebuchet MS"/>
                <a:ea typeface="Trebuchet MS"/>
                <a:cs typeface="Trebuchet MS"/>
                <a:sym typeface="Trebuchet MS"/>
              </a:rPr>
              <a:t>(bottomSheet);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30333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303336"/>
                </a:solidFill>
                <a:latin typeface="Trebuchet MS"/>
                <a:ea typeface="Trebuchet MS"/>
                <a:cs typeface="Trebuchet MS"/>
                <a:sym typeface="Trebuchet MS"/>
              </a:rPr>
              <a:t>behavior.setBottomSheetCallback(</a:t>
            </a:r>
            <a:r>
              <a:rPr lang="en" sz="1000">
                <a:solidFill>
                  <a:srgbClr val="101094"/>
                </a:solidFill>
                <a:latin typeface="Trebuchet MS"/>
                <a:ea typeface="Trebuchet MS"/>
                <a:cs typeface="Trebuchet MS"/>
                <a:sym typeface="Trebuchet MS"/>
              </a:rPr>
              <a:t>new</a:t>
            </a:r>
            <a:r>
              <a:rPr lang="en" sz="1000">
                <a:solidFill>
                  <a:srgbClr val="303336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000">
                <a:solidFill>
                  <a:srgbClr val="2B91AF"/>
                </a:solidFill>
                <a:latin typeface="Trebuchet MS"/>
                <a:ea typeface="Trebuchet MS"/>
                <a:cs typeface="Trebuchet MS"/>
                <a:sym typeface="Trebuchet MS"/>
              </a:rPr>
              <a:t>BottomSheetCallback</a:t>
            </a:r>
            <a:r>
              <a:rPr lang="en" sz="1000">
                <a:solidFill>
                  <a:srgbClr val="303336"/>
                </a:solidFill>
                <a:latin typeface="Trebuchet MS"/>
                <a:ea typeface="Trebuchet MS"/>
                <a:cs typeface="Trebuchet MS"/>
                <a:sym typeface="Trebuchet MS"/>
              </a:rPr>
              <a:t>() { </a:t>
            </a:r>
          </a:p>
          <a:p>
            <a:pPr indent="4572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7D272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7D2727"/>
                </a:solidFill>
                <a:latin typeface="Trebuchet MS"/>
                <a:ea typeface="Trebuchet MS"/>
                <a:cs typeface="Trebuchet MS"/>
                <a:sym typeface="Trebuchet MS"/>
              </a:rPr>
              <a:t>@Override</a:t>
            </a:r>
            <a:r>
              <a:rPr lang="en" sz="1000">
                <a:solidFill>
                  <a:srgbClr val="303336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000">
                <a:solidFill>
                  <a:srgbClr val="101094"/>
                </a:solidFill>
                <a:latin typeface="Trebuchet MS"/>
                <a:ea typeface="Trebuchet MS"/>
                <a:cs typeface="Trebuchet MS"/>
                <a:sym typeface="Trebuchet MS"/>
              </a:rPr>
              <a:t>public</a:t>
            </a:r>
            <a:r>
              <a:rPr lang="en" sz="1000">
                <a:solidFill>
                  <a:srgbClr val="303336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000">
                <a:solidFill>
                  <a:srgbClr val="101094"/>
                </a:solidFill>
                <a:latin typeface="Trebuchet MS"/>
                <a:ea typeface="Trebuchet MS"/>
                <a:cs typeface="Trebuchet MS"/>
                <a:sym typeface="Trebuchet MS"/>
              </a:rPr>
              <a:t>void</a:t>
            </a:r>
            <a:r>
              <a:rPr lang="en" sz="1000">
                <a:solidFill>
                  <a:srgbClr val="303336"/>
                </a:solidFill>
                <a:latin typeface="Trebuchet MS"/>
                <a:ea typeface="Trebuchet MS"/>
                <a:cs typeface="Trebuchet MS"/>
                <a:sym typeface="Trebuchet MS"/>
              </a:rPr>
              <a:t> onStateChanged(</a:t>
            </a:r>
            <a:r>
              <a:rPr lang="en" sz="1000">
                <a:solidFill>
                  <a:srgbClr val="7D2727"/>
                </a:solidFill>
                <a:latin typeface="Trebuchet MS"/>
                <a:ea typeface="Trebuchet MS"/>
                <a:cs typeface="Trebuchet MS"/>
                <a:sym typeface="Trebuchet MS"/>
              </a:rPr>
              <a:t>@NonNull</a:t>
            </a:r>
            <a:r>
              <a:rPr lang="en" sz="1000">
                <a:solidFill>
                  <a:srgbClr val="303336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000">
                <a:solidFill>
                  <a:srgbClr val="2B91AF"/>
                </a:solidFill>
                <a:latin typeface="Trebuchet MS"/>
                <a:ea typeface="Trebuchet MS"/>
                <a:cs typeface="Trebuchet MS"/>
                <a:sym typeface="Trebuchet MS"/>
              </a:rPr>
              <a:t>View</a:t>
            </a:r>
            <a:r>
              <a:rPr lang="en" sz="1000">
                <a:solidFill>
                  <a:srgbClr val="303336"/>
                </a:solidFill>
                <a:latin typeface="Trebuchet MS"/>
                <a:ea typeface="Trebuchet MS"/>
                <a:cs typeface="Trebuchet MS"/>
                <a:sym typeface="Trebuchet MS"/>
              </a:rPr>
              <a:t> bottomSheet, </a:t>
            </a:r>
            <a:r>
              <a:rPr lang="en" sz="1000">
                <a:solidFill>
                  <a:srgbClr val="101094"/>
                </a:solidFill>
                <a:latin typeface="Trebuchet MS"/>
                <a:ea typeface="Trebuchet MS"/>
                <a:cs typeface="Trebuchet MS"/>
                <a:sym typeface="Trebuchet MS"/>
              </a:rPr>
              <a:t>int</a:t>
            </a:r>
            <a:r>
              <a:rPr lang="en" sz="1000">
                <a:solidFill>
                  <a:srgbClr val="303336"/>
                </a:solidFill>
                <a:latin typeface="Trebuchet MS"/>
                <a:ea typeface="Trebuchet MS"/>
                <a:cs typeface="Trebuchet MS"/>
                <a:sym typeface="Trebuchet MS"/>
              </a:rPr>
              <a:t> newState) {</a:t>
            </a:r>
          </a:p>
          <a:p>
            <a:pPr indent="45720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303336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000">
                <a:solidFill>
                  <a:srgbClr val="858C93"/>
                </a:solidFill>
                <a:latin typeface="Trebuchet MS"/>
                <a:ea typeface="Trebuchet MS"/>
                <a:cs typeface="Trebuchet MS"/>
                <a:sym typeface="Trebuchet MS"/>
              </a:rPr>
              <a:t>// React to state change 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303336"/>
                </a:solidFill>
                <a:latin typeface="Trebuchet MS"/>
                <a:ea typeface="Trebuchet MS"/>
                <a:cs typeface="Trebuchet MS"/>
                <a:sym typeface="Trebuchet MS"/>
              </a:rPr>
              <a:t>} 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7D272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7D2727"/>
                </a:solidFill>
                <a:latin typeface="Trebuchet MS"/>
                <a:ea typeface="Trebuchet MS"/>
                <a:cs typeface="Trebuchet MS"/>
                <a:sym typeface="Trebuchet MS"/>
              </a:rPr>
              <a:t>@Override</a:t>
            </a:r>
            <a:r>
              <a:rPr lang="en" sz="1000">
                <a:solidFill>
                  <a:srgbClr val="303336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000">
                <a:solidFill>
                  <a:srgbClr val="101094"/>
                </a:solidFill>
                <a:latin typeface="Trebuchet MS"/>
                <a:ea typeface="Trebuchet MS"/>
                <a:cs typeface="Trebuchet MS"/>
                <a:sym typeface="Trebuchet MS"/>
              </a:rPr>
              <a:t>public</a:t>
            </a:r>
            <a:r>
              <a:rPr lang="en" sz="1000">
                <a:solidFill>
                  <a:srgbClr val="303336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000">
                <a:solidFill>
                  <a:srgbClr val="101094"/>
                </a:solidFill>
                <a:latin typeface="Trebuchet MS"/>
                <a:ea typeface="Trebuchet MS"/>
                <a:cs typeface="Trebuchet MS"/>
                <a:sym typeface="Trebuchet MS"/>
              </a:rPr>
              <a:t>void</a:t>
            </a:r>
            <a:r>
              <a:rPr lang="en" sz="1000">
                <a:solidFill>
                  <a:srgbClr val="303336"/>
                </a:solidFill>
                <a:latin typeface="Trebuchet MS"/>
                <a:ea typeface="Trebuchet MS"/>
                <a:cs typeface="Trebuchet MS"/>
                <a:sym typeface="Trebuchet MS"/>
              </a:rPr>
              <a:t> onSlide(</a:t>
            </a:r>
            <a:r>
              <a:rPr lang="en" sz="1000">
                <a:solidFill>
                  <a:srgbClr val="7D2727"/>
                </a:solidFill>
                <a:latin typeface="Trebuchet MS"/>
                <a:ea typeface="Trebuchet MS"/>
                <a:cs typeface="Trebuchet MS"/>
                <a:sym typeface="Trebuchet MS"/>
              </a:rPr>
              <a:t>@NonNull</a:t>
            </a:r>
            <a:r>
              <a:rPr lang="en" sz="1000">
                <a:solidFill>
                  <a:srgbClr val="303336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000">
                <a:solidFill>
                  <a:srgbClr val="2B91AF"/>
                </a:solidFill>
                <a:latin typeface="Trebuchet MS"/>
                <a:ea typeface="Trebuchet MS"/>
                <a:cs typeface="Trebuchet MS"/>
                <a:sym typeface="Trebuchet MS"/>
              </a:rPr>
              <a:t>View</a:t>
            </a:r>
            <a:r>
              <a:rPr lang="en" sz="1000">
                <a:solidFill>
                  <a:srgbClr val="303336"/>
                </a:solidFill>
                <a:latin typeface="Trebuchet MS"/>
                <a:ea typeface="Trebuchet MS"/>
                <a:cs typeface="Trebuchet MS"/>
                <a:sym typeface="Trebuchet MS"/>
              </a:rPr>
              <a:t> bottomSheet, </a:t>
            </a:r>
            <a:r>
              <a:rPr lang="en" sz="1000">
                <a:solidFill>
                  <a:srgbClr val="101094"/>
                </a:solidFill>
                <a:latin typeface="Trebuchet MS"/>
                <a:ea typeface="Trebuchet MS"/>
                <a:cs typeface="Trebuchet MS"/>
                <a:sym typeface="Trebuchet MS"/>
              </a:rPr>
              <a:t>float</a:t>
            </a:r>
            <a:r>
              <a:rPr lang="en" sz="1000">
                <a:solidFill>
                  <a:srgbClr val="303336"/>
                </a:solidFill>
                <a:latin typeface="Trebuchet MS"/>
                <a:ea typeface="Trebuchet MS"/>
                <a:cs typeface="Trebuchet MS"/>
                <a:sym typeface="Trebuchet MS"/>
              </a:rPr>
              <a:t> slideOffset) { </a:t>
            </a:r>
          </a:p>
          <a:p>
            <a:pPr indent="45720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858C93"/>
                </a:solidFill>
                <a:latin typeface="Trebuchet MS"/>
                <a:ea typeface="Trebuchet MS"/>
                <a:cs typeface="Trebuchet MS"/>
                <a:sym typeface="Trebuchet MS"/>
              </a:rPr>
              <a:t>// React to dragging events 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303336"/>
                </a:solidFill>
                <a:latin typeface="Trebuchet MS"/>
                <a:ea typeface="Trebuchet MS"/>
                <a:cs typeface="Trebuchet MS"/>
                <a:sym typeface="Trebuchet MS"/>
              </a:rPr>
              <a:t>}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303336"/>
                </a:solidFill>
                <a:latin typeface="Trebuchet MS"/>
                <a:ea typeface="Trebuchet MS"/>
                <a:cs typeface="Trebuchet MS"/>
                <a:sym typeface="Trebuchet MS"/>
              </a:rPr>
              <a:t>});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A sheet of material that encapsulates multiple components with similar content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Useful for displaying a collection of content that is more complicated than just text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Cards are elevated and have rounded corners</a:t>
            </a:r>
          </a:p>
        </p:txBody>
      </p:sp>
      <p:sp>
        <p:nvSpPr>
          <p:cNvPr id="195" name="Shape 195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Cards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786" y="178900"/>
            <a:ext cx="2691939" cy="478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8349" y="178875"/>
            <a:ext cx="2691950" cy="4785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Code for a Card View</a:t>
            </a:r>
          </a:p>
        </p:txBody>
      </p:sp>
      <p:grpSp>
        <p:nvGrpSpPr>
          <p:cNvPr id="203" name="Shape 203"/>
          <p:cNvGrpSpPr/>
          <p:nvPr/>
        </p:nvGrpSpPr>
        <p:grpSpPr>
          <a:xfrm>
            <a:off x="490250" y="760625"/>
            <a:ext cx="3570900" cy="2883300"/>
            <a:chOff x="490250" y="760625"/>
            <a:chExt cx="3570900" cy="2883300"/>
          </a:xfrm>
        </p:grpSpPr>
        <p:sp>
          <p:nvSpPr>
            <p:cNvPr id="204" name="Shape 204"/>
            <p:cNvSpPr txBox="1"/>
            <p:nvPr/>
          </p:nvSpPr>
          <p:spPr>
            <a:xfrm>
              <a:off x="490250" y="1062425"/>
              <a:ext cx="3570900" cy="258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&lt;</a:t>
              </a: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android.support.v7.widget.CardView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:layout_width=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"fill_parent"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:layout_height=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"wrap_content"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:layout_gravity=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"center"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:layout_marginBottom=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"8dp"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:layout_marginLeft=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"16dp"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:layout_marginRight=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"16dp"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:layout_marginTop=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"8dp"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card_view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:cardCornerRadius=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"4dp"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card_view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:cardElevation=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"5dp"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&gt;</a:t>
              </a:r>
            </a:p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... A layout…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	… Content in the layout...</a:t>
              </a:r>
            </a:p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&lt;/</a:t>
              </a: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android.support.v7.widget.CardView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&gt;</a:t>
              </a:r>
            </a:p>
          </p:txBody>
        </p:sp>
        <p:sp>
          <p:nvSpPr>
            <p:cNvPr id="205" name="Shape 205"/>
            <p:cNvSpPr txBox="1"/>
            <p:nvPr/>
          </p:nvSpPr>
          <p:spPr>
            <a:xfrm>
              <a:off x="490250" y="760625"/>
              <a:ext cx="35709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200">
                  <a:latin typeface="Trebuchet MS"/>
                  <a:ea typeface="Trebuchet MS"/>
                  <a:cs typeface="Trebuchet MS"/>
                  <a:sym typeface="Trebuchet MS"/>
                </a:rPr>
                <a:t>res/layout/view_post.xml</a:t>
              </a:r>
            </a:p>
          </p:txBody>
        </p:sp>
      </p:grp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1150" y="760628"/>
            <a:ext cx="4248300" cy="2658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Standard Design Functionality</a:t>
            </a:r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437" y="1763024"/>
            <a:ext cx="5947125" cy="33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Material Design?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A design language developed by Google in 2014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Comprehensive guide to design user interfaces for front-end developers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Most prominently used in Android Apps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550" y="657450"/>
            <a:ext cx="5197150" cy="38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Palette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Dynamically determines the most prominent color in an image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Perfect for coloring the backgrounds of cards based on the content</a:t>
            </a: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861" y="178900"/>
            <a:ext cx="2691939" cy="478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Code for using the Palette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2180100" y="0"/>
            <a:ext cx="4136100" cy="45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000">
                <a:solidFill>
                  <a:srgbClr val="006600"/>
                </a:solidFill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// Synchronous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000">
                <a:solidFill>
                  <a:srgbClr val="660066"/>
                </a:solidFill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Palette</a:t>
            </a:r>
            <a:r>
              <a:rPr lang="en" sz="1000"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 p </a:t>
            </a:r>
            <a:r>
              <a:rPr lang="en" sz="1000">
                <a:solidFill>
                  <a:srgbClr val="666600"/>
                </a:solidFill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=</a:t>
            </a:r>
            <a:r>
              <a:rPr lang="en" sz="1000"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000">
                <a:solidFill>
                  <a:srgbClr val="660066"/>
                </a:solidFill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Palette</a:t>
            </a:r>
            <a:r>
              <a:rPr lang="en" sz="1000">
                <a:solidFill>
                  <a:srgbClr val="666600"/>
                </a:solidFill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lang="en" sz="1000">
                <a:solidFill>
                  <a:srgbClr val="000088"/>
                </a:solidFill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from</a:t>
            </a:r>
            <a:r>
              <a:rPr lang="en" sz="1000">
                <a:solidFill>
                  <a:srgbClr val="666600"/>
                </a:solidFill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lang="en" sz="1000"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bitmap</a:t>
            </a:r>
            <a:r>
              <a:rPr lang="en" sz="1000">
                <a:solidFill>
                  <a:srgbClr val="666600"/>
                </a:solidFill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).</a:t>
            </a:r>
            <a:r>
              <a:rPr lang="en" sz="1000"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generate</a:t>
            </a:r>
            <a:r>
              <a:rPr lang="en" sz="1000">
                <a:solidFill>
                  <a:srgbClr val="666600"/>
                </a:solidFill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();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660066"/>
                </a:solidFill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 Palette.Swatch </a:t>
            </a:r>
            <a:r>
              <a:rPr lang="en" sz="1000"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swatch = p.getVibrantSwatch();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r>
              <a:rPr lang="en" sz="1000">
                <a:solidFill>
                  <a:srgbClr val="008000"/>
                </a:solidFill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// Do something with the swatch (get rgb)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666600"/>
              </a:solidFill>
              <a:highlight>
                <a:srgbClr val="F7F7F7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000">
                <a:solidFill>
                  <a:srgbClr val="006600"/>
                </a:solidFill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// Asynchronous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000">
                <a:solidFill>
                  <a:srgbClr val="660066"/>
                </a:solidFill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Palette</a:t>
            </a:r>
            <a:r>
              <a:rPr lang="en" sz="1000">
                <a:solidFill>
                  <a:srgbClr val="666600"/>
                </a:solidFill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lang="en" sz="1000">
                <a:solidFill>
                  <a:srgbClr val="000088"/>
                </a:solidFill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from</a:t>
            </a:r>
            <a:r>
              <a:rPr lang="en" sz="1000">
                <a:solidFill>
                  <a:srgbClr val="666600"/>
                </a:solidFill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lang="en" sz="1000"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bitmap</a:t>
            </a:r>
            <a:r>
              <a:rPr lang="en" sz="1000">
                <a:solidFill>
                  <a:srgbClr val="666600"/>
                </a:solidFill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).</a:t>
            </a:r>
            <a:r>
              <a:rPr lang="en" sz="1000"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generate</a:t>
            </a:r>
            <a:r>
              <a:rPr lang="en" sz="1000">
                <a:solidFill>
                  <a:srgbClr val="666600"/>
                </a:solidFill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lang="en" sz="1000">
                <a:solidFill>
                  <a:srgbClr val="000088"/>
                </a:solidFill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new</a:t>
            </a:r>
            <a:r>
              <a:rPr lang="en" sz="1000"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000">
                <a:solidFill>
                  <a:srgbClr val="660066"/>
                </a:solidFill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PaletteAsyncListener</a:t>
            </a:r>
            <a:r>
              <a:rPr lang="en" sz="1000">
                <a:solidFill>
                  <a:srgbClr val="666600"/>
                </a:solidFill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()</a:t>
            </a:r>
            <a:r>
              <a:rPr lang="en" sz="1000"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000">
                <a:solidFill>
                  <a:srgbClr val="666600"/>
                </a:solidFill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     </a:t>
            </a:r>
            <a:r>
              <a:rPr lang="en" sz="1000">
                <a:solidFill>
                  <a:srgbClr val="000088"/>
                </a:solidFill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public</a:t>
            </a:r>
            <a:r>
              <a:rPr lang="en" sz="1000"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000">
                <a:solidFill>
                  <a:srgbClr val="000088"/>
                </a:solidFill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void</a:t>
            </a:r>
            <a:r>
              <a:rPr lang="en" sz="1000"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 onGenerated</a:t>
            </a:r>
            <a:r>
              <a:rPr lang="en" sz="1000">
                <a:solidFill>
                  <a:srgbClr val="666600"/>
                </a:solidFill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lang="en" sz="1000">
                <a:solidFill>
                  <a:srgbClr val="660066"/>
                </a:solidFill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Palette</a:t>
            </a:r>
            <a:r>
              <a:rPr lang="en" sz="1000"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 p</a:t>
            </a:r>
            <a:r>
              <a:rPr lang="en" sz="1000">
                <a:solidFill>
                  <a:srgbClr val="666600"/>
                </a:solidFill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r>
              <a:rPr lang="en" sz="1000"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000">
                <a:solidFill>
                  <a:srgbClr val="666600"/>
                </a:solidFill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         </a:t>
            </a:r>
            <a:r>
              <a:rPr lang="en" sz="1000">
                <a:solidFill>
                  <a:srgbClr val="660066"/>
                </a:solidFill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Palette.Swatch </a:t>
            </a:r>
            <a:r>
              <a:rPr lang="en" sz="1000"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swatch = p.getVibrantSwatch();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         </a:t>
            </a:r>
            <a:r>
              <a:rPr lang="en" sz="1000">
                <a:solidFill>
                  <a:srgbClr val="008000"/>
                </a:solidFill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// Do something with the swatch (get rgb)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     </a:t>
            </a:r>
            <a:r>
              <a:rPr lang="en" sz="1000">
                <a:solidFill>
                  <a:srgbClr val="666600"/>
                </a:solidFill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000">
                <a:solidFill>
                  <a:srgbClr val="666600"/>
                </a:solidFill>
                <a:highlight>
                  <a:srgbClr val="F7F7F7"/>
                </a:highlight>
                <a:latin typeface="Trebuchet MS"/>
                <a:ea typeface="Trebuchet MS"/>
                <a:cs typeface="Trebuchet MS"/>
                <a:sym typeface="Trebuchet MS"/>
              </a:rPr>
              <a:t>});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Scrolling Techniques</a:t>
            </a:r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Various components and sheets are collapsible during scrolling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Some components may also float on the screen, indicating they are layered above the scrolling pane.</a:t>
            </a:r>
          </a:p>
        </p:txBody>
      </p:sp>
      <p:pic>
        <p:nvPicPr>
          <p:cNvPr descr="ezgif-948692537.gif"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636" y="178900"/>
            <a:ext cx="2691939" cy="4785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7791275" y="304125"/>
            <a:ext cx="13527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Collapsible</a:t>
            </a:r>
            <a:r>
              <a:rPr lang="en"/>
              <a:t> Toolbar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7791275" y="2156100"/>
            <a:ext cx="13527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Scrolling Pane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7791275" y="4204900"/>
            <a:ext cx="13527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Floating Sheet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Swipe to Refresh</a:t>
            </a:r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Swipe down </a:t>
            </a:r>
            <a:r>
              <a:rPr b="1" lang="en" sz="1400"/>
              <a:t>gesture</a:t>
            </a:r>
            <a:r>
              <a:rPr lang="en" sz="1400"/>
              <a:t> to refresh content.</a:t>
            </a:r>
          </a:p>
          <a:p>
            <a:pPr indent="-317500" lvl="0" marL="457200">
              <a:spcBef>
                <a:spcPts val="0"/>
              </a:spcBef>
              <a:buSzPct val="100000"/>
            </a:pPr>
            <a:r>
              <a:rPr lang="en" sz="1400"/>
              <a:t>All lists, grid lists, and recycler views should implement “swipe to refresh”, as it is an intuitive gesture</a:t>
            </a:r>
          </a:p>
        </p:txBody>
      </p:sp>
      <p:pic>
        <p:nvPicPr>
          <p:cNvPr descr="ezgif-2944132750.gif"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450" y="178900"/>
            <a:ext cx="2691950" cy="478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Code for Swipe to Refresh</a:t>
            </a:r>
          </a:p>
        </p:txBody>
      </p:sp>
      <p:grpSp>
        <p:nvGrpSpPr>
          <p:cNvPr id="248" name="Shape 248"/>
          <p:cNvGrpSpPr/>
          <p:nvPr/>
        </p:nvGrpSpPr>
        <p:grpSpPr>
          <a:xfrm>
            <a:off x="0" y="0"/>
            <a:ext cx="4248300" cy="4179600"/>
            <a:chOff x="0" y="0"/>
            <a:chExt cx="4248300" cy="4179600"/>
          </a:xfrm>
        </p:grpSpPr>
        <p:sp>
          <p:nvSpPr>
            <p:cNvPr id="249" name="Shape 249"/>
            <p:cNvSpPr txBox="1"/>
            <p:nvPr/>
          </p:nvSpPr>
          <p:spPr>
            <a:xfrm>
              <a:off x="0" y="301800"/>
              <a:ext cx="4248300" cy="38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&lt;</a:t>
              </a: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android.support.v4.widget.SwipeRefreshLayout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:id=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"@+id/swipeRefreshLayout"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:layout_width=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"match_parent"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:layout_height=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"match_parent"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&gt;</a:t>
              </a:r>
            </a:p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&lt;</a:t>
              </a: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android.support.v7.widget.RecyclerView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:id=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"@+id/sorted_posts_recycler_view"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:layout_width=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"match_parent"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:layout_height=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"match_parent"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/&gt;</a:t>
              </a:r>
            </a:p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&lt;/</a:t>
              </a: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android.support.v4.widget.SwipeRefreshLayout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&gt;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0" name="Shape 250"/>
            <p:cNvSpPr txBox="1"/>
            <p:nvPr/>
          </p:nvSpPr>
          <p:spPr>
            <a:xfrm>
              <a:off x="0" y="0"/>
              <a:ext cx="42483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200">
                  <a:latin typeface="Trebuchet MS"/>
                  <a:ea typeface="Trebuchet MS"/>
                  <a:cs typeface="Trebuchet MS"/>
                  <a:sym typeface="Trebuchet MS"/>
                </a:rPr>
                <a:t>res/layout/fragment_sorted_posts.xml</a:t>
              </a:r>
            </a:p>
          </p:txBody>
        </p:sp>
      </p:grpSp>
      <p:grpSp>
        <p:nvGrpSpPr>
          <p:cNvPr id="251" name="Shape 251"/>
          <p:cNvGrpSpPr/>
          <p:nvPr/>
        </p:nvGrpSpPr>
        <p:grpSpPr>
          <a:xfrm>
            <a:off x="4345800" y="0"/>
            <a:ext cx="4798030" cy="4179600"/>
            <a:chOff x="0" y="0"/>
            <a:chExt cx="4248300" cy="4179600"/>
          </a:xfrm>
        </p:grpSpPr>
        <p:sp>
          <p:nvSpPr>
            <p:cNvPr id="252" name="Shape 252"/>
            <p:cNvSpPr txBox="1"/>
            <p:nvPr/>
          </p:nvSpPr>
          <p:spPr>
            <a:xfrm>
              <a:off x="0" y="301800"/>
              <a:ext cx="4248300" cy="38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private 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SwipeRefreshLayout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srl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;</a:t>
              </a:r>
            </a:p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8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@Override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public 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View onCreateView(LayoutInflater inflater, ViewGroup container,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                 Bundle savedInstanceState) {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…</a:t>
              </a:r>
            </a:p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srl 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= (SwipeRefreshLayout) view.findViewById(R.id.</a:t>
              </a:r>
              <a:r>
                <a:rPr b="1" i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swipeRefreshLayoutID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);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srl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.setOnRefreshListener(</a:t>
              </a: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new 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SwipeRefreshLayout.OnRefreshListener() {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lang="en" sz="1000">
                  <a:solidFill>
                    <a:srgbClr val="8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@Override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8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public void 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onRefresh() {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    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    // Refresh the recycler view</a:t>
              </a:r>
            </a:p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srl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.setRefreshing(</a:t>
              </a: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false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);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}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});</a:t>
              </a:r>
            </a:p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…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}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3" name="Shape 253"/>
            <p:cNvSpPr txBox="1"/>
            <p:nvPr/>
          </p:nvSpPr>
          <p:spPr>
            <a:xfrm>
              <a:off x="0" y="0"/>
              <a:ext cx="42483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200">
                  <a:latin typeface="Trebuchet MS"/>
                  <a:ea typeface="Trebuchet MS"/>
                  <a:cs typeface="Trebuchet MS"/>
                  <a:sym typeface="Trebuchet MS"/>
                </a:rPr>
                <a:t>SortedPostFragment.java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Allows the user to navigate to any top-level fragment from any location in the app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Provides the user with the basic structure of the app</a:t>
            </a:r>
          </a:p>
          <a:p>
            <a:pPr indent="-317500" lvl="0" marL="457200">
              <a:spcBef>
                <a:spcPts val="0"/>
              </a:spcBef>
              <a:buSzPct val="100000"/>
            </a:pPr>
            <a:r>
              <a:rPr lang="en" sz="1400"/>
              <a:t>Slides out from the left</a:t>
            </a:r>
          </a:p>
        </p:txBody>
      </p:sp>
      <p:sp>
        <p:nvSpPr>
          <p:cNvPr id="259" name="Shape 259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Navigation Drawer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1286" y="178900"/>
            <a:ext cx="2691939" cy="4785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87474703a2f2f692e696d6775722e636f6d2f443965365162772e676966"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9200" y="708923"/>
            <a:ext cx="2225050" cy="37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67" name="Shape 267"/>
          <p:cNvGrpSpPr/>
          <p:nvPr/>
        </p:nvGrpSpPr>
        <p:grpSpPr>
          <a:xfrm>
            <a:off x="0" y="0"/>
            <a:ext cx="4248300" cy="4620000"/>
            <a:chOff x="0" y="0"/>
            <a:chExt cx="4248300" cy="4620000"/>
          </a:xfrm>
        </p:grpSpPr>
        <p:sp>
          <p:nvSpPr>
            <p:cNvPr id="268" name="Shape 268"/>
            <p:cNvSpPr txBox="1"/>
            <p:nvPr/>
          </p:nvSpPr>
          <p:spPr>
            <a:xfrm>
              <a:off x="0" y="301800"/>
              <a:ext cx="4248300" cy="43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&lt;</a:t>
              </a: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android.support.v4.widget.DrawerLayout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xmlns: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"http://schemas.android.com/apk/res/android"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xmlns: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app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"http://schemas.android.com/apk/res-auto"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xmlns: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tools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"http://schemas.android.com/tools"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:id=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"@+id/drawer_layout"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:layout_width=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"match_parent"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:layout_height=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"match_parent"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:fitsSystemWindows=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"true"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tools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:openDrawer=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"start"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&gt;</a:t>
              </a:r>
            </a:p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&lt;</a:t>
              </a: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include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layout=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"@layout/app_bar_main"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:layout_width=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"match_parent"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:layout_height=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"match_parent" 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/&gt;</a:t>
              </a:r>
            </a:p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&lt;</a:t>
              </a: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android.support.</a:t>
              </a:r>
              <a:r>
                <a:rPr b="1" lang="en" sz="1000">
                  <a:solidFill>
                    <a:srgbClr val="000080"/>
                  </a:solidFill>
                  <a:highlight>
                    <a:srgbClr val="E4E4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design</a:t>
              </a: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.widget.NavigationView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:id=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"@+id/nav_view"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:layout_width=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"wrap_content"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:layout_height=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"match_parent"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:layout_gravity=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"start"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:fitsSystemWindows=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"true"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app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:headerLayout=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"@layout/nav_header_main"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</a:t>
              </a:r>
              <a:r>
                <a:rPr b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app</a:t>
              </a:r>
              <a:r>
                <a:rPr b="1" lang="en" sz="1000">
                  <a:solidFill>
                    <a:srgbClr val="0000FF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:menu=</a:t>
              </a:r>
              <a:r>
                <a:rPr b="1" lang="en" sz="1000">
                  <a:solidFill>
                    <a:srgbClr val="0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"@menu/activity_main_drawer" 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/&gt;</a:t>
              </a:r>
            </a:p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&lt;/</a:t>
              </a: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android.support.v4.widget.DrawerLayout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&gt;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9" name="Shape 269"/>
            <p:cNvSpPr txBox="1"/>
            <p:nvPr/>
          </p:nvSpPr>
          <p:spPr>
            <a:xfrm>
              <a:off x="0" y="0"/>
              <a:ext cx="42483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200">
                  <a:latin typeface="Trebuchet MS"/>
                  <a:ea typeface="Trebuchet MS"/>
                  <a:cs typeface="Trebuchet MS"/>
                  <a:sym typeface="Trebuchet MS"/>
                </a:rPr>
                <a:t>res/layout/activity_main.xml</a:t>
              </a:r>
            </a:p>
          </p:txBody>
        </p:sp>
      </p:grpSp>
      <p:grpSp>
        <p:nvGrpSpPr>
          <p:cNvPr id="270" name="Shape 270"/>
          <p:cNvGrpSpPr/>
          <p:nvPr/>
        </p:nvGrpSpPr>
        <p:grpSpPr>
          <a:xfrm>
            <a:off x="4345800" y="0"/>
            <a:ext cx="4798030" cy="4179600"/>
            <a:chOff x="0" y="0"/>
            <a:chExt cx="4248300" cy="4179600"/>
          </a:xfrm>
        </p:grpSpPr>
        <p:sp>
          <p:nvSpPr>
            <p:cNvPr id="271" name="Shape 271"/>
            <p:cNvSpPr txBox="1"/>
            <p:nvPr/>
          </p:nvSpPr>
          <p:spPr>
            <a:xfrm>
              <a:off x="0" y="301800"/>
              <a:ext cx="4248300" cy="38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80800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@Override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protected void 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onCreate(Bundle savedInstanceState) {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</a:t>
              </a: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...</a:t>
              </a:r>
            </a:p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DrawerLayout drawer = (DrawerLayout) findViewById(R.id.</a:t>
              </a:r>
              <a:r>
                <a:rPr b="1" i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drawer_layout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);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ActionBarDrawerToggle toggle = </a:t>
              </a: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new 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ActionBarDrawerToggle(</a:t>
              </a: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this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, drawer, 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      toolbar, R.string.</a:t>
              </a:r>
              <a:r>
                <a:rPr b="1" i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navigation_drawer_open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,  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      R.string.</a:t>
              </a:r>
              <a:r>
                <a:rPr b="1" i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navigation_drawer_close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);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drawer.setDrawerListener(toggle);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toggle.syncState();</a:t>
              </a:r>
            </a:p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NavigationView navigationView = (NavigationView) 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         findViewById(R.id.</a:t>
              </a:r>
              <a:r>
                <a:rPr b="1" i="1" lang="en" sz="1000">
                  <a:solidFill>
                    <a:srgbClr val="660E7A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nav_view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);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navigationView.setNavigationItemSelectedListener(</a:t>
              </a:r>
              <a:r>
                <a:rPr b="1" lang="en" sz="1000">
                  <a:solidFill>
                    <a:srgbClr val="000080"/>
                  </a:solidFill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this</a:t>
              </a: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);</a:t>
              </a:r>
            </a:p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10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   ...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000">
                  <a:highlight>
                    <a:srgbClr val="FFFFFF"/>
                  </a:highlight>
                  <a:latin typeface="Trebuchet MS"/>
                  <a:ea typeface="Trebuchet MS"/>
                  <a:cs typeface="Trebuchet MS"/>
                  <a:sym typeface="Trebuchet MS"/>
                </a:rPr>
                <a:t>}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rgbClr val="000080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2" name="Shape 272"/>
            <p:cNvSpPr txBox="1"/>
            <p:nvPr/>
          </p:nvSpPr>
          <p:spPr>
            <a:xfrm>
              <a:off x="0" y="0"/>
              <a:ext cx="42483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200">
                  <a:latin typeface="Trebuchet MS"/>
                  <a:ea typeface="Trebuchet MS"/>
                  <a:cs typeface="Trebuchet MS"/>
                  <a:sym typeface="Trebuchet MS"/>
                </a:rPr>
                <a:t>MainActivity</a:t>
              </a:r>
              <a:r>
                <a:rPr b="1" lang="en" sz="1200">
                  <a:latin typeface="Trebuchet MS"/>
                  <a:ea typeface="Trebuchet MS"/>
                  <a:cs typeface="Trebuchet MS"/>
                  <a:sym typeface="Trebuchet MS"/>
                </a:rPr>
                <a:t>.java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The Support Package includes static "support libraries" that you can add to your Android application in order to use APIs that are either not available for older platform versions.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Using the support library </a:t>
            </a:r>
            <a:r>
              <a:rPr b="1" lang="en"/>
              <a:t>Appcompat</a:t>
            </a:r>
            <a:r>
              <a:rPr lang="en"/>
              <a:t>, we can use all of these Material Design standards for any pre-Lollipop devices.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~50% of Android devices in the market are still running KitKat</a:t>
            </a:r>
          </a:p>
        </p:txBody>
      </p:sp>
      <p:sp>
        <p:nvSpPr>
          <p:cNvPr id="278" name="Shape 27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Support Libraries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Design Resources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Google Material Design Guidelines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4"/>
              </a:rPr>
              <a:t>Google Material Design Icons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5"/>
              </a:rPr>
              <a:t>Google Material Design Color Codes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6"/>
              </a:rPr>
              <a:t>Android Material Design API Documentation</a:t>
            </a:r>
          </a:p>
          <a:p>
            <a:pPr indent="-228600" lvl="0" marL="45720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7"/>
              </a:rPr>
              <a:t>Material Design Color Palette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Coding Time!</a:t>
            </a:r>
          </a:p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Clone the repository: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https://github.com/git-mad/MaterialDesignTutorial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Get this powerpoint from the readme on the repo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It will be helpful to look at the slides with the code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Start reading through the comments and working on the code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Ask for help!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Before Material Design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Before Android Lollipop, apps were “</a:t>
            </a:r>
            <a:r>
              <a:rPr b="1" lang="en" sz="1400"/>
              <a:t>Holo</a:t>
            </a:r>
            <a:r>
              <a:rPr lang="en" sz="1400"/>
              <a:t>” themed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Came in 2 varieties: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Light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Dark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No guidelines for design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Every app developer created their own version of the theme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Doesn’t look as modern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250" y="869897"/>
            <a:ext cx="4084449" cy="34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3 Principles of Material Design</a:t>
            </a:r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 b="0" l="0" r="2553" t="7561"/>
          <a:stretch/>
        </p:blipFill>
        <p:spPr>
          <a:xfrm>
            <a:off x="404099" y="1870475"/>
            <a:ext cx="8335799" cy="327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AutoNum type="arabicParenR"/>
            </a:pPr>
            <a:r>
              <a:rPr lang="en"/>
              <a:t>Layers and Lighting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Different UI components are placed on top of each other, creating </a:t>
            </a:r>
            <a:r>
              <a:rPr b="1" lang="en" sz="1400"/>
              <a:t>depth</a:t>
            </a:r>
            <a:r>
              <a:rPr lang="en" sz="1400"/>
              <a:t>.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Virtual lighting is placed above all the elements, creating </a:t>
            </a:r>
            <a:r>
              <a:rPr b="1" lang="en" sz="1400"/>
              <a:t>shadows</a:t>
            </a:r>
            <a:r>
              <a:rPr lang="en" sz="1400"/>
              <a:t>.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797" y="474087"/>
            <a:ext cx="2359850" cy="4195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Shape 96"/>
          <p:cNvGrpSpPr/>
          <p:nvPr/>
        </p:nvGrpSpPr>
        <p:grpSpPr>
          <a:xfrm>
            <a:off x="6564516" y="1088602"/>
            <a:ext cx="2077152" cy="2966278"/>
            <a:chOff x="6389925" y="847549"/>
            <a:chExt cx="1864924" cy="3149250"/>
          </a:xfrm>
        </p:grpSpPr>
        <p:pic>
          <p:nvPicPr>
            <p:cNvPr id="97" name="Shape 97"/>
            <p:cNvPicPr preferRelativeResize="0"/>
            <p:nvPr/>
          </p:nvPicPr>
          <p:blipFill rotWithShape="1">
            <a:blip r:embed="rId4">
              <a:alphaModFix/>
            </a:blip>
            <a:srcRect b="22779" l="7322" r="56549" t="15116"/>
            <a:stretch/>
          </p:blipFill>
          <p:spPr>
            <a:xfrm>
              <a:off x="6522900" y="2567575"/>
              <a:ext cx="1598975" cy="142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Shape 98"/>
            <p:cNvPicPr preferRelativeResize="0"/>
            <p:nvPr/>
          </p:nvPicPr>
          <p:blipFill rotWithShape="1">
            <a:blip r:embed="rId4">
              <a:alphaModFix/>
            </a:blip>
            <a:srcRect b="14940" l="50541" r="7323" t="10321"/>
            <a:stretch/>
          </p:blipFill>
          <p:spPr>
            <a:xfrm>
              <a:off x="6389925" y="847549"/>
              <a:ext cx="1864924" cy="17200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AutoNum type="arabicParenR" startAt="2"/>
            </a:pPr>
            <a:r>
              <a:rPr lang="en"/>
              <a:t>Style and Color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Bold colors, large text, and plenty of padding is used to make the UI feel more modern.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Developers pick 3 colors, android will automatically apply it to every UI component: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Primary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Primary Dark</a:t>
            </a:r>
          </a:p>
          <a:p>
            <a:pPr indent="-317500" lvl="1" marL="914400">
              <a:spcBef>
                <a:spcPts val="0"/>
              </a:spcBef>
              <a:buSzPct val="100000"/>
            </a:pPr>
            <a:r>
              <a:rPr lang="en" sz="1400"/>
              <a:t>Accent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276" y="346025"/>
            <a:ext cx="3642074" cy="445144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7598400" y="265925"/>
            <a:ext cx="15456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Primary Dark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7598400" y="646625"/>
            <a:ext cx="15456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Primary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7598400" y="2343300"/>
            <a:ext cx="15456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Accent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R" startAt="3"/>
            </a:pPr>
            <a:r>
              <a:rPr lang="en"/>
              <a:t>Motion and Animation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226075" y="1465800"/>
            <a:ext cx="2808000" cy="340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Every action provides visual feedback through animation.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Every animation has a purpose and guides the user.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No animation should slow the user down.</a:t>
            </a:r>
          </a:p>
        </p:txBody>
      </p:sp>
      <p:pic>
        <p:nvPicPr>
          <p:cNvPr descr="material_design_06.gif" id="115" name="Shape 115"/>
          <p:cNvPicPr preferRelativeResize="0"/>
          <p:nvPr/>
        </p:nvPicPr>
        <p:blipFill rotWithShape="1">
          <a:blip r:embed="rId3">
            <a:alphaModFix/>
          </a:blip>
          <a:srcRect b="0" l="8954" r="9265" t="0"/>
          <a:stretch/>
        </p:blipFill>
        <p:spPr>
          <a:xfrm>
            <a:off x="3938650" y="457025"/>
            <a:ext cx="4611700" cy="422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Essential Components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862" y="1756700"/>
            <a:ext cx="5958274" cy="33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Toolbars and Tabs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Toolbars replace the ActionBar from KitKat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The toolbar supports multiple styles and components: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Back Button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Navigation Drawer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Search Bar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Actions and Overflow Menu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The Tab Bar can be bundled with the Toolbar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 b="47531" l="0" r="0" t="0"/>
          <a:stretch/>
        </p:blipFill>
        <p:spPr>
          <a:xfrm>
            <a:off x="3848400" y="2846830"/>
            <a:ext cx="4583424" cy="203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4">
            <a:alphaModFix/>
          </a:blip>
          <a:srcRect b="53613" l="0" r="0" t="0"/>
          <a:stretch/>
        </p:blipFill>
        <p:spPr>
          <a:xfrm>
            <a:off x="3848400" y="287524"/>
            <a:ext cx="4583424" cy="1795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